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364" y="-6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08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4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0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3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3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43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97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2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9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38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71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60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C5681815-6F1F-DD3B-684F-27B0958E01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626985"/>
            <a:ext cx="19659600" cy="2372754"/>
          </a:xfrm>
          <a:custGeom>
            <a:avLst/>
            <a:gdLst>
              <a:gd name="connsiteX0" fmla="*/ 0 w 19659600"/>
              <a:gd name="connsiteY0" fmla="*/ 0 h 4148171"/>
              <a:gd name="connsiteX1" fmla="*/ 19659600 w 19659600"/>
              <a:gd name="connsiteY1" fmla="*/ 0 h 4148171"/>
              <a:gd name="connsiteX2" fmla="*/ 18622556 w 19659600"/>
              <a:gd name="connsiteY2" fmla="*/ 4148171 h 4148171"/>
              <a:gd name="connsiteX3" fmla="*/ 0 w 19659600"/>
              <a:gd name="connsiteY3" fmla="*/ 4148171 h 4148171"/>
              <a:gd name="connsiteX4" fmla="*/ 0 w 19659600"/>
              <a:gd name="connsiteY4" fmla="*/ 0 h 414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600" h="4148171">
                <a:moveTo>
                  <a:pt x="0" y="0"/>
                </a:moveTo>
                <a:lnTo>
                  <a:pt x="19659600" y="0"/>
                </a:lnTo>
                <a:lnTo>
                  <a:pt x="18622556" y="4148171"/>
                </a:lnTo>
                <a:lnTo>
                  <a:pt x="0" y="4148171"/>
                </a:lnTo>
                <a:lnTo>
                  <a:pt x="0" y="0"/>
                </a:lnTo>
                <a:close/>
              </a:path>
            </a:pathLst>
          </a:custGeom>
          <a:solidFill>
            <a:srgbClr val="9000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B03A52AD-C9D1-BE76-72B8-1C93B06641C2}"/>
              </a:ext>
            </a:extLst>
          </p:cNvPr>
          <p:cNvSpPr>
            <a:spLocks/>
          </p:cNvSpPr>
          <p:nvPr/>
        </p:nvSpPr>
        <p:spPr>
          <a:xfrm>
            <a:off x="-152400" y="3390039"/>
            <a:ext cx="16855440" cy="3138461"/>
          </a:xfrm>
          <a:custGeom>
            <a:avLst/>
            <a:gdLst>
              <a:gd name="connsiteX0" fmla="*/ 0 w 19659600"/>
              <a:gd name="connsiteY0" fmla="*/ 0 h 4148171"/>
              <a:gd name="connsiteX1" fmla="*/ 19659600 w 19659600"/>
              <a:gd name="connsiteY1" fmla="*/ 0 h 4148171"/>
              <a:gd name="connsiteX2" fmla="*/ 18622556 w 19659600"/>
              <a:gd name="connsiteY2" fmla="*/ 4148171 h 4148171"/>
              <a:gd name="connsiteX3" fmla="*/ 0 w 19659600"/>
              <a:gd name="connsiteY3" fmla="*/ 4148171 h 4148171"/>
              <a:gd name="connsiteX4" fmla="*/ 0 w 19659600"/>
              <a:gd name="connsiteY4" fmla="*/ 0 h 414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600" h="4148171">
                <a:moveTo>
                  <a:pt x="0" y="0"/>
                </a:moveTo>
                <a:lnTo>
                  <a:pt x="19659600" y="0"/>
                </a:lnTo>
                <a:lnTo>
                  <a:pt x="18622556" y="4148171"/>
                </a:lnTo>
                <a:lnTo>
                  <a:pt x="0" y="4148171"/>
                </a:lnTo>
                <a:lnTo>
                  <a:pt x="0" y="0"/>
                </a:lnTo>
                <a:close/>
              </a:path>
            </a:pathLst>
          </a:custGeom>
          <a:solidFill>
            <a:srgbClr val="9000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93E005-0629-560D-1BEA-F9657CD1E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856" y="3837804"/>
            <a:ext cx="13508959" cy="2466423"/>
          </a:xfrm>
        </p:spPr>
        <p:txBody>
          <a:bodyPr>
            <a:normAutofit fontScale="90000"/>
          </a:bodyPr>
          <a:lstStyle/>
          <a:p>
            <a:pPr algn="l"/>
            <a:r>
              <a:rPr lang="hu-HU" sz="5400" b="1" dirty="0">
                <a:solidFill>
                  <a:schemeClr val="bg1"/>
                </a:solidFill>
                <a:ea typeface="+mj-lt"/>
                <a:cs typeface="+mj-lt"/>
              </a:rPr>
              <a:t>Egészségtámogató Eljárások, Gyógyszerkutatás és Gyógyszertechnológia</a:t>
            </a:r>
            <a:br>
              <a:rPr lang="hu-HU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7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szöveg, névjegykártya, képernyőkép, Betűtípus látható&#10;&#10;Automatikusan generált leírás">
            <a:extLst>
              <a:ext uri="{FF2B5EF4-FFF2-40B4-BE49-F238E27FC236}">
                <a16:creationId xmlns:a16="http://schemas.microsoft.com/office/drawing/2014/main" id="{2DAC98F3-3FC1-9656-2017-FD4C180FB2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560" y="32869436"/>
            <a:ext cx="7391415" cy="3130302"/>
          </a:xfrm>
          <a:prstGeom prst="rect">
            <a:avLst/>
          </a:prstGeom>
        </p:spPr>
      </p:pic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64F76917-DBCD-8617-E8E0-1FA665CF3D1E}"/>
              </a:ext>
            </a:extLst>
          </p:cNvPr>
          <p:cNvSpPr>
            <a:spLocks/>
          </p:cNvSpPr>
          <p:nvPr/>
        </p:nvSpPr>
        <p:spPr>
          <a:xfrm>
            <a:off x="-19313" y="6716155"/>
            <a:ext cx="15723178" cy="2366848"/>
          </a:xfrm>
          <a:custGeom>
            <a:avLst/>
            <a:gdLst>
              <a:gd name="connsiteX0" fmla="*/ 0 w 13875065"/>
              <a:gd name="connsiteY0" fmla="*/ 0 h 2366848"/>
              <a:gd name="connsiteX1" fmla="*/ 13875065 w 13875065"/>
              <a:gd name="connsiteY1" fmla="*/ 0 h 2366848"/>
              <a:gd name="connsiteX2" fmla="*/ 13419125 w 13875065"/>
              <a:gd name="connsiteY2" fmla="*/ 2366848 h 2366848"/>
              <a:gd name="connsiteX3" fmla="*/ 0 w 13875065"/>
              <a:gd name="connsiteY3" fmla="*/ 2366848 h 2366848"/>
              <a:gd name="connsiteX4" fmla="*/ 0 w 13875065"/>
              <a:gd name="connsiteY4" fmla="*/ 0 h 236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5065" h="2366848">
                <a:moveTo>
                  <a:pt x="0" y="0"/>
                </a:moveTo>
                <a:lnTo>
                  <a:pt x="13875065" y="0"/>
                </a:lnTo>
                <a:lnTo>
                  <a:pt x="13419125" y="2366848"/>
                </a:lnTo>
                <a:lnTo>
                  <a:pt x="0" y="236684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9AC5FB-60D2-D77B-C753-A828D2255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018" y="6820110"/>
            <a:ext cx="12171658" cy="9280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Fehér Csaba, Gergely Szilveszter, Molnár Mónika, Nagy Zsombor, 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Poppe László, Székely Edit, Tardy Gábor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1D7AB3F-5028-4A06-777D-7DB8BC4F448E}"/>
              </a:ext>
            </a:extLst>
          </p:cNvPr>
          <p:cNvSpPr txBox="1">
            <a:spLocks noChangeAspect="1"/>
          </p:cNvSpPr>
          <p:nvPr/>
        </p:nvSpPr>
        <p:spPr>
          <a:xfrm>
            <a:off x="1541638" y="11800432"/>
            <a:ext cx="6932637" cy="15681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emberek életminősége szempontjából  a legfontosabb, hogy jó egészségben élhessenek. A tiszta víz, az egészséges táplálkozást lehetővé tevő élelmiszerek, a természetes étrend-kiegészítők, a gyógyhatású termékek, valamint a különböző betegségek esetén alkalmazható  gyógyszerek  elenged-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hetetlenül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fontosak az egészség szempontjából. 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utatásaink célja, hogy az egészség fenntartásához, és szükség esetén visszanyeréséhez használható termékeket hatékonyan, ezért széles körben alkalmazhatóan, gazdaságosan és a körforgásos gazdaság követel-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ményeinek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megfelelő technológiai megoldásokkal 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tudjunk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előállítani. Az alkalmazás-orientált kutatásokból mintapéldákat tüntetünk fel a poszteren. </a:t>
            </a:r>
          </a:p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Agráripari m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elléktermékek és hulladékok kémiai és biotechnológiai módszerekkel történő átalakítását vizsgáltuk értékes fehérje, szénhidrát,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anitoxidáns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gyulladáscsökkentő stb. termékek előállításának érdekében,  és új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biofinomító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koncepción alapuló eljárást dolgoztunk ki. </a:t>
            </a:r>
          </a:p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mikrobiális üzemanyagcella (</a:t>
            </a:r>
            <a:r>
              <a:rPr 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Microbial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MFC) egy speciális </a:t>
            </a:r>
            <a:r>
              <a:rPr 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bioreaktor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amiben a szerves anyagok oxidációjából nyert elektronokat mikroorganizmusok egy szilárd vezető felületre (anód) </a:t>
            </a:r>
            <a:r>
              <a:rPr 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transzportálják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Kidolgoztunk egy mikrobiális üzemanyag cella alapú mérési módszert, amely különféle vizek biológiai oxigénigényének gyors meghatározását tehetik lehetővé.. </a:t>
            </a:r>
          </a:p>
          <a:p>
            <a:pPr algn="just"/>
            <a:endParaRPr lang="hu-HU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AF57149-C300-FA52-FE7D-ED5CDB4A04F5}"/>
              </a:ext>
            </a:extLst>
          </p:cNvPr>
          <p:cNvSpPr txBox="1"/>
          <p:nvPr/>
        </p:nvSpPr>
        <p:spPr>
          <a:xfrm>
            <a:off x="9133668" y="11800431"/>
            <a:ext cx="6932637" cy="156811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higénés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körülmények javítása, fenntartása, többek között a kórházi fertőzések esélyének csökkentése érdekében fontos a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biofilmképzés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gátlása.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Kvórum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érzékelés (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Quorum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QS): mikroorganizmusok sejtsűrűség-függő kommunikációs kapcsolatát gátló komplexeket fejlesztettünk, amely a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biofilm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képzést csökkenti. </a:t>
            </a:r>
          </a:p>
          <a:p>
            <a:pPr algn="just"/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élelmiszer- és a termékbiztonság támogatása céljából minőségi és mennyiségi elemzésére alkalmas gyors, vegyszer-, így roncsolásmentes módszereket dolgoztunk ki szója alapú adalékanyagok, száraztészták, pálinkák, joghurtok, méhészeti termékek (virágporok), ill. egészséges dohányipari termékek kémiai és/vagy fizikai tulajdonságainak meghatározására. Példaként pálinkák metanoltartalom vizsgálatát mutatja az alábbi ábra. </a:t>
            </a: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26260DE-B960-A79D-D486-0E382D176EEE}"/>
              </a:ext>
            </a:extLst>
          </p:cNvPr>
          <p:cNvSpPr txBox="1"/>
          <p:nvPr/>
        </p:nvSpPr>
        <p:spPr>
          <a:xfrm>
            <a:off x="17009636" y="11155678"/>
            <a:ext cx="6932637" cy="1344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Nagyszámú tudományos publikáció mellett a hasznosítási lehetőségeket tartottuk fontosnak. </a:t>
            </a:r>
          </a:p>
          <a:p>
            <a:pPr algn="just"/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Enzimek kémiai alkalmazhatóságát javító módszert dolgoztunk ki, új reaktorok kifejlesztésével és új reakcióutak feltárásával. Az egyik,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transzamináz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enzimet felhasználó eljárásból a Richter Gedeon Nyrt-vel közösen nemzetközi szabadalmi bejelentés született.</a:t>
            </a:r>
          </a:p>
          <a:p>
            <a:pPr algn="just"/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BME benyújtott egy szabadalmat (száma: HU P 21 00393) Eljárás dextróz-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monohidrát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folyamatos granulálására és gördülékenység és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tablettázhatóság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javítása céljából 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címmel. 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találmány tárgya egy olyan folyamatos technológia, mellyel kristályosított dextróz-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monohidrátból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jó gördülékenységű és préselhető granulátumok és azokból megfelelő törési szilárdságú tabletták hozhatók létre. A gyártósor egy multifunkciós ikercsigás granulálóból, valamint a hozzá kapcsolható folyamatos szárító és őrlő berendezésekből áll, melyek könnyen beilleszthetők egy folyamatos élelmiszer- vagy gyógyszeripari gyártósorba, akár a jelenleg elterjedten alkalmazott dextróz-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monohidrát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kristályosításos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előállítására használt folyamatos rendszerekbe is.</a:t>
            </a: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id="{1C8D6D5B-3232-32C1-BBA6-CF93300C96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1997" y="34350960"/>
            <a:ext cx="9962243" cy="810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519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5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Budapesti Műszaki és Gazdaságtudományi Egyetem</a:t>
            </a:r>
          </a:p>
        </p:txBody>
      </p:sp>
      <p:pic>
        <p:nvPicPr>
          <p:cNvPr id="31" name="Kép 30" descr="A képen szöveg, épület, fekete-fehér látható&#10;&#10;Automatikusan generált leírás">
            <a:extLst>
              <a:ext uri="{FF2B5EF4-FFF2-40B4-BE49-F238E27FC236}">
                <a16:creationId xmlns:a16="http://schemas.microsoft.com/office/drawing/2014/main" id="{13CFC64B-3295-130E-2055-22F47F4868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56" y="34426220"/>
            <a:ext cx="2712280" cy="983729"/>
          </a:xfrm>
          <a:prstGeom prst="rect">
            <a:avLst/>
          </a:prstGeom>
        </p:spPr>
      </p:pic>
      <p:sp>
        <p:nvSpPr>
          <p:cNvPr id="9" name="Alcím 2">
            <a:extLst>
              <a:ext uri="{FF2B5EF4-FFF2-40B4-BE49-F238E27FC236}">
                <a16:creationId xmlns:a16="http://schemas.microsoft.com/office/drawing/2014/main" id="{6B85C539-0021-B027-145B-CCCF5908C0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6776" y="632158"/>
            <a:ext cx="12171658" cy="130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sz="44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Tématerületi Kiválósági Program</a:t>
            </a:r>
            <a:endParaRPr lang="hu-HU" sz="19900" b="1" cap="all" dirty="0">
              <a:solidFill>
                <a:srgbClr val="900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9772738E-69D6-FF61-75F9-1A45E81A9EB5}"/>
              </a:ext>
            </a:extLst>
          </p:cNvPr>
          <p:cNvSpPr txBox="1">
            <a:spLocks/>
          </p:cNvSpPr>
          <p:nvPr/>
        </p:nvSpPr>
        <p:spPr>
          <a:xfrm>
            <a:off x="779176" y="1632132"/>
            <a:ext cx="12171658" cy="1305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sz="4400" dirty="0">
                <a:latin typeface="Arial"/>
                <a:cs typeface="Arial"/>
              </a:rPr>
              <a:t>Egészség alprogram 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553F83D1-1305-8FE6-644A-28113FC87E60}"/>
              </a:ext>
            </a:extLst>
          </p:cNvPr>
          <p:cNvSpPr txBox="1">
            <a:spLocks/>
          </p:cNvSpPr>
          <p:nvPr/>
        </p:nvSpPr>
        <p:spPr>
          <a:xfrm>
            <a:off x="1266856" y="7855221"/>
            <a:ext cx="12171658" cy="928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sz="4400" b="1" dirty="0">
                <a:latin typeface="Arial"/>
                <a:cs typeface="Arial"/>
              </a:rPr>
              <a:t>Vegyészmérnöki és Biomérnöki Kar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D09B792-9F9F-B798-41ED-CE89B01B5C0F}"/>
              </a:ext>
            </a:extLst>
          </p:cNvPr>
          <p:cNvSpPr txBox="1"/>
          <p:nvPr/>
        </p:nvSpPr>
        <p:spPr>
          <a:xfrm>
            <a:off x="1248017" y="9322131"/>
            <a:ext cx="6932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2021 – 2023. időszakban </a:t>
            </a:r>
            <a:r>
              <a:rPr lang="hu-HU" sz="3600" b="1" cap="all" dirty="0">
                <a:solidFill>
                  <a:srgbClr val="9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ELÉRT Egyes Eredmények  ÖSSZEFOGLALÁSA</a:t>
            </a:r>
            <a:endParaRPr lang="hu-HU" sz="3600" b="1" i="0" cap="all" dirty="0">
              <a:solidFill>
                <a:srgbClr val="9000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FE476D4-0EFA-5D49-B7D2-FE50DBACAE40}"/>
              </a:ext>
            </a:extLst>
          </p:cNvPr>
          <p:cNvSpPr txBox="1"/>
          <p:nvPr/>
        </p:nvSpPr>
        <p:spPr>
          <a:xfrm>
            <a:off x="1205758" y="29042318"/>
            <a:ext cx="15285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egészségtámogató eljárások, gyógyszerkutatás és gyógyszertechnológia terület az egészségmegőrzés és az egészség visszanyerés lehetővé tételét szolgálja olyan módon, ami a társadalom egészének elérhető, valamint környezeti és gazdasági szempontból egyaránt hatékonyabb a jelenlegi megoldásoknál. A technológiai fejlesztések, az ipari kapcsolatok kialakítása, és a hasznosítást lehetővé tevő fejlesztési irányok határozzák meg a területi kutatásokat. A folyóirat cikkek mellett (&gt;30) a </a:t>
            </a:r>
            <a:r>
              <a:rPr 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disszemináció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egyéb módjaival is éltünk, mint nemzetközi konferencia szervezése a tématerülethez kapcsolódóan a BME területén, konferencia részvételek, ipari együttműködések inicializálása, nemzetközi kapcsolatfelvétel és láthatóság növelés, EU pályázatok és szabadalmak benyújtása. 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C67560A-6796-1E45-EFEE-68DA705A8768}"/>
              </a:ext>
            </a:extLst>
          </p:cNvPr>
          <p:cNvSpPr txBox="1"/>
          <p:nvPr/>
        </p:nvSpPr>
        <p:spPr>
          <a:xfrm>
            <a:off x="1248017" y="28191601"/>
            <a:ext cx="693263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44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Összefoglaló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9D09B792-9F9F-B798-41ED-CE89B01B5C0F}"/>
              </a:ext>
            </a:extLst>
          </p:cNvPr>
          <p:cNvSpPr txBox="1"/>
          <p:nvPr/>
        </p:nvSpPr>
        <p:spPr>
          <a:xfrm>
            <a:off x="9079574" y="9326674"/>
            <a:ext cx="6932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ALKALMAZHATÓSÁG ÉS KAPCSOLAT A PROGRAM CÉLKITŰZÉSEIVEL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9D09B792-9F9F-B798-41ED-CE89B01B5C0F}"/>
              </a:ext>
            </a:extLst>
          </p:cNvPr>
          <p:cNvSpPr txBox="1"/>
          <p:nvPr/>
        </p:nvSpPr>
        <p:spPr>
          <a:xfrm>
            <a:off x="16953393" y="9242177"/>
            <a:ext cx="693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3600" b="1" i="0" cap="all" dirty="0">
              <a:solidFill>
                <a:srgbClr val="9000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36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KAPCSOLÓDÓ PUBLIKÁCIÓK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50D5F96-1875-3FB2-621C-0C8322CBF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914" y="15958348"/>
            <a:ext cx="7740132" cy="368267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497845F-FCC3-6E7A-C906-673133CA60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68" t="52882"/>
          <a:stretch/>
        </p:blipFill>
        <p:spPr bwMode="auto">
          <a:xfrm>
            <a:off x="9508479" y="25353807"/>
            <a:ext cx="6074826" cy="2978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Tartalom helye 3">
            <a:extLst>
              <a:ext uri="{FF2B5EF4-FFF2-40B4-BE49-F238E27FC236}">
                <a16:creationId xmlns:a16="http://schemas.microsoft.com/office/drawing/2014/main" id="{15178003-6EE9-0E5C-2EA7-B9E1AE1299D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66" y="2157883"/>
            <a:ext cx="8460341" cy="70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A person in a lab coat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E5447392-A3C2-1DB5-FC58-0999A081EE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 r="14113" b="13246"/>
          <a:stretch/>
        </p:blipFill>
        <p:spPr>
          <a:xfrm rot="16200000">
            <a:off x="18056423" y="23598115"/>
            <a:ext cx="4591290" cy="6665492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DC213ED2-020A-7874-3365-F8A51001F08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7019322" y="29308026"/>
            <a:ext cx="2680787" cy="1986157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B62DE03E-FB67-1DD8-47D9-C022743F5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0896" y="29308026"/>
            <a:ext cx="3053919" cy="2072583"/>
          </a:xfrm>
          <a:prstGeom prst="rect">
            <a:avLst/>
          </a:prstGeom>
        </p:spPr>
      </p:pic>
      <p:sp>
        <p:nvSpPr>
          <p:cNvPr id="30" name="Jobbra nyíl 11">
            <a:extLst>
              <a:ext uri="{FF2B5EF4-FFF2-40B4-BE49-F238E27FC236}">
                <a16:creationId xmlns:a16="http://schemas.microsoft.com/office/drawing/2014/main" id="{7BEBA995-0374-7B27-A494-F499EC39A3A4}"/>
              </a:ext>
            </a:extLst>
          </p:cNvPr>
          <p:cNvSpPr/>
          <p:nvPr/>
        </p:nvSpPr>
        <p:spPr>
          <a:xfrm>
            <a:off x="19972097" y="30112018"/>
            <a:ext cx="502384" cy="4645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07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217</TotalTime>
  <Words>568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Egészségtámogató Eljárások, Gyógyszerkutatás és Gyógyszertechnológia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Bakonyi Lilla</dc:creator>
  <cp:lastModifiedBy>András Szarka</cp:lastModifiedBy>
  <cp:revision>49</cp:revision>
  <dcterms:created xsi:type="dcterms:W3CDTF">2023-07-18T11:04:01Z</dcterms:created>
  <dcterms:modified xsi:type="dcterms:W3CDTF">2023-09-07T09:38:56Z</dcterms:modified>
</cp:coreProperties>
</file>